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  <p:embeddedFont>
      <p:font typeface="Montserrat ExtraLight"/>
      <p:regular r:id="rId49"/>
      <p:bold r:id="rId50"/>
      <p:italic r:id="rId51"/>
      <p:boldItalic r:id="rId52"/>
    </p:embeddedFont>
    <p:embeddedFont>
      <p:font typeface="Montserrat ExtraBold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schemas.openxmlformats.org/officeDocument/2006/relationships/font" Target="fonts/MontserratExtra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ExtraLight-italic.fntdata"/><Relationship Id="rId50" Type="http://schemas.openxmlformats.org/officeDocument/2006/relationships/font" Target="fonts/MontserratExtraLight-bold.fntdata"/><Relationship Id="rId53" Type="http://schemas.openxmlformats.org/officeDocument/2006/relationships/font" Target="fonts/MontserratExtraBold-bold.fntdata"/><Relationship Id="rId52" Type="http://schemas.openxmlformats.org/officeDocument/2006/relationships/font" Target="fonts/MontserratExtra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MontserratExtra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5249485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5249485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5249485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5249485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52494858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52494858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2494858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52494858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52494858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52494858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52494858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52494858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52494858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452494858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2494858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52494858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52494858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52494858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52494858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452494858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52494858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452494858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452494858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452494858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52494858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452494858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52494858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452494858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52494858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52494858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52494858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452494858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452494858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452494858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452494858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452494858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452494858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452494858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52494858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52494858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452494858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452494858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52494858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452494858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452494858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452494858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52494858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52494858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452494858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452494858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452494858f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452494858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520e238c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520e238c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520e238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520e238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520e238c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520e238c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of Solar System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Ian Chang, Yi-Jhan Huang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400600" y="2643550"/>
            <a:ext cx="43428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Based on Python, Pygame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2" name="Google Shape;162;p36"/>
          <p:cNvSpPr txBox="1"/>
          <p:nvPr/>
        </p:nvSpPr>
        <p:spPr>
          <a:xfrm>
            <a:off x="6381075" y="4765750"/>
            <a:ext cx="276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PPT Template by: 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slidesgo.com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Function: Attraction</a:t>
            </a:r>
            <a:endParaRPr/>
          </a:p>
        </p:txBody>
      </p:sp>
      <p:cxnSp>
        <p:nvCxnSpPr>
          <p:cNvPr id="257" name="Google Shape;257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8" name="Google Shape;258;p45"/>
          <p:cNvSpPr txBox="1"/>
          <p:nvPr/>
        </p:nvSpPr>
        <p:spPr>
          <a:xfrm>
            <a:off x="1026200" y="1343125"/>
            <a:ext cx="7883100" cy="3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attraction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.x -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distance between x positions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.y -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distance between y positions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hypot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distance between planets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.mass /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force between the planets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theta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atan2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angle between the planets x and y positions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force_x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theta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force in the x direction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force_y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theta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force in the y direction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force_x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force_y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Function: Attraction</a:t>
            </a:r>
            <a:endParaRPr/>
          </a:p>
        </p:txBody>
      </p:sp>
      <p:cxnSp>
        <p:nvCxnSpPr>
          <p:cNvPr id="264" name="Google Shape;26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5" name="Google Shape;265;p46"/>
          <p:cNvSpPr txBox="1"/>
          <p:nvPr/>
        </p:nvSpPr>
        <p:spPr>
          <a:xfrm>
            <a:off x="2023850" y="1781100"/>
            <a:ext cx="3279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attraction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4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6" name="Google Shape;266;p46"/>
          <p:cNvCxnSpPr/>
          <p:nvPr/>
        </p:nvCxnSpPr>
        <p:spPr>
          <a:xfrm flipH="1" rot="10800000">
            <a:off x="3472075" y="2300125"/>
            <a:ext cx="320400" cy="6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46"/>
          <p:cNvSpPr txBox="1"/>
          <p:nvPr/>
        </p:nvSpPr>
        <p:spPr>
          <a:xfrm>
            <a:off x="2060300" y="3097850"/>
            <a:ext cx="20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Main planet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(type: class Planet)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4357125" y="3097850"/>
            <a:ext cx="27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lanet to Compare with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(type: class Planet)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9" name="Google Shape;269;p46"/>
          <p:cNvCxnSpPr/>
          <p:nvPr/>
        </p:nvCxnSpPr>
        <p:spPr>
          <a:xfrm rot="10800000">
            <a:off x="4590200" y="2277100"/>
            <a:ext cx="469200" cy="8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Function: Attraction</a:t>
            </a:r>
            <a:endParaRPr/>
          </a:p>
        </p:txBody>
      </p:sp>
      <p:cxnSp>
        <p:nvCxnSpPr>
          <p:cNvPr id="275" name="Google Shape;275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6" name="Google Shape;276;p47"/>
          <p:cNvSpPr txBox="1"/>
          <p:nvPr/>
        </p:nvSpPr>
        <p:spPr>
          <a:xfrm>
            <a:off x="938500" y="1579675"/>
            <a:ext cx="73836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distance_x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.x - </a:t>
            </a: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distance between x positions</a:t>
            </a:r>
            <a:endParaRPr sz="13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distance_y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.y - </a:t>
            </a: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distance between y positions</a:t>
            </a:r>
            <a:endParaRPr sz="13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hypot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distance_x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distance_y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distance between planets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7" name="Google Shape;277;p47"/>
          <p:cNvPicPr preferRelativeResize="0"/>
          <p:nvPr/>
        </p:nvPicPr>
        <p:blipFill rotWithShape="1">
          <a:blip r:embed="rId3">
            <a:alphaModFix/>
          </a:blip>
          <a:srcRect b="24137" l="2238" r="3714" t="9514"/>
          <a:stretch/>
        </p:blipFill>
        <p:spPr>
          <a:xfrm>
            <a:off x="606475" y="3548550"/>
            <a:ext cx="2899900" cy="5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/>
          <p:nvPr/>
        </p:nvSpPr>
        <p:spPr>
          <a:xfrm>
            <a:off x="3851950" y="3227813"/>
            <a:ext cx="15567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x1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.x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x2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y1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.y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y2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2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 rotWithShape="1">
          <a:blip r:embed="rId4">
            <a:alphaModFix/>
          </a:blip>
          <a:srcRect b="4755" l="20900" r="21091" t="13538"/>
          <a:stretch/>
        </p:blipFill>
        <p:spPr>
          <a:xfrm>
            <a:off x="5408650" y="3548558"/>
            <a:ext cx="3264803" cy="5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Function: Attraction</a:t>
            </a:r>
            <a:endParaRPr/>
          </a:p>
        </p:txBody>
      </p:sp>
      <p:cxnSp>
        <p:nvCxnSpPr>
          <p:cNvPr id="285" name="Google Shape;285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6" name="Google Shape;286;p48"/>
          <p:cNvSpPr txBox="1"/>
          <p:nvPr/>
        </p:nvSpPr>
        <p:spPr>
          <a:xfrm>
            <a:off x="630450" y="1499350"/>
            <a:ext cx="78831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.mass /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force between the planets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theta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atan2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distance_y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distance_x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angle between the planets x and y positions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force_x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cos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theta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*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force in the x direction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force_y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theta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*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force in the y direction</a:t>
            </a:r>
            <a:endParaRPr sz="12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50" y="3575900"/>
            <a:ext cx="1631375" cy="7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681" y="3182050"/>
            <a:ext cx="1467893" cy="16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8"/>
          <p:cNvSpPr txBox="1"/>
          <p:nvPr/>
        </p:nvSpPr>
        <p:spPr>
          <a:xfrm>
            <a:off x="2446375" y="3456850"/>
            <a:ext cx="14679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m1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m2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.mass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48"/>
          <p:cNvSpPr txBox="1"/>
          <p:nvPr/>
        </p:nvSpPr>
        <p:spPr>
          <a:xfrm>
            <a:off x="6250075" y="3566500"/>
            <a:ext cx="127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force_x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force_y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Function: Update Position</a:t>
            </a:r>
            <a:endParaRPr/>
          </a:p>
        </p:txBody>
      </p:sp>
      <p:cxnSp>
        <p:nvCxnSpPr>
          <p:cNvPr id="296" name="Google Shape;296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7" name="Google Shape;297;p49"/>
          <p:cNvSpPr txBox="1"/>
          <p:nvPr/>
        </p:nvSpPr>
        <p:spPr>
          <a:xfrm>
            <a:off x="938500" y="1030225"/>
            <a:ext cx="67842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update_pos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initialize x and y force to zero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if the planet is itself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ontinue</a:t>
            </a:r>
            <a:endParaRPr sz="105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attraction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fx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fy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x_speed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TIMESTEP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y_speed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TIMESTEP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x_speed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TIMESTEP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y_speed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TIMESTEP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orbit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append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Function: Update Position</a:t>
            </a:r>
            <a:endParaRPr/>
          </a:p>
        </p:txBody>
      </p:sp>
      <p:cxnSp>
        <p:nvCxnSpPr>
          <p:cNvPr id="303" name="Google Shape;303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4" name="Google Shape;304;p50"/>
          <p:cNvSpPr txBox="1"/>
          <p:nvPr/>
        </p:nvSpPr>
        <p:spPr>
          <a:xfrm>
            <a:off x="1946675" y="1716600"/>
            <a:ext cx="3826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update_pos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planets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4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5" name="Google Shape;305;p50"/>
          <p:cNvCxnSpPr/>
          <p:nvPr/>
        </p:nvCxnSpPr>
        <p:spPr>
          <a:xfrm flipH="1" rot="10800000">
            <a:off x="3472088" y="2124600"/>
            <a:ext cx="320400" cy="6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50"/>
          <p:cNvSpPr txBox="1"/>
          <p:nvPr/>
        </p:nvSpPr>
        <p:spPr>
          <a:xfrm>
            <a:off x="2060313" y="2922325"/>
            <a:ext cx="20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Main planet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(type: class Planet)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50"/>
          <p:cNvSpPr txBox="1"/>
          <p:nvPr/>
        </p:nvSpPr>
        <p:spPr>
          <a:xfrm>
            <a:off x="4357138" y="2922325"/>
            <a:ext cx="27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List of planets in the system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(type: list of class Planet)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8" name="Google Shape;308;p50"/>
          <p:cNvCxnSpPr/>
          <p:nvPr/>
        </p:nvCxnSpPr>
        <p:spPr>
          <a:xfrm rot="10800000">
            <a:off x="4590213" y="2101575"/>
            <a:ext cx="469200" cy="8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Function: Update Position</a:t>
            </a:r>
            <a:endParaRPr/>
          </a:p>
        </p:txBody>
      </p:sp>
      <p:cxnSp>
        <p:nvCxnSpPr>
          <p:cNvPr id="314" name="Google Shape;314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5" name="Google Shape;315;p51"/>
          <p:cNvSpPr txBox="1"/>
          <p:nvPr/>
        </p:nvSpPr>
        <p:spPr>
          <a:xfrm>
            <a:off x="905100" y="1927650"/>
            <a:ext cx="73338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total_fx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total_fy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initialize x and y force to zero</a:t>
            </a:r>
            <a:endParaRPr sz="11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planets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1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if the planet is itself</a:t>
            </a:r>
            <a:endParaRPr sz="11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continue</a:t>
            </a:r>
            <a:endParaRPr sz="115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fx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fy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attraction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Calculate attraction between two planets 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total_fx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fx</a:t>
            </a:r>
            <a:endParaRPr sz="11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total_fy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fy</a:t>
            </a:r>
            <a:endParaRPr sz="11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Function: Update Position</a:t>
            </a:r>
            <a:endParaRPr/>
          </a:p>
        </p:txBody>
      </p:sp>
      <p:cxnSp>
        <p:nvCxnSpPr>
          <p:cNvPr id="321" name="Google Shape;321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2" name="Google Shape;322;p52"/>
          <p:cNvSpPr txBox="1"/>
          <p:nvPr/>
        </p:nvSpPr>
        <p:spPr>
          <a:xfrm>
            <a:off x="825025" y="2001350"/>
            <a:ext cx="678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x_speed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TIMESTEP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y_speed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total_fy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TIMESTEP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x_speed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TIMESTEP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y_speed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TIMESTEP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orbit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append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3" name="Google Shape;323;p52"/>
          <p:cNvPicPr preferRelativeResize="0"/>
          <p:nvPr/>
        </p:nvPicPr>
        <p:blipFill rotWithShape="1">
          <a:blip r:embed="rId3">
            <a:alphaModFix/>
          </a:blip>
          <a:srcRect b="21154" l="0" r="0" t="24125"/>
          <a:stretch/>
        </p:blipFill>
        <p:spPr>
          <a:xfrm>
            <a:off x="4907725" y="1937750"/>
            <a:ext cx="1618075" cy="7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2"/>
          <p:cNvSpPr txBox="1"/>
          <p:nvPr/>
        </p:nvSpPr>
        <p:spPr>
          <a:xfrm>
            <a:off x="3892750" y="2751750"/>
            <a:ext cx="270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 sz="17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istance = speed * dt</a:t>
            </a:r>
            <a:endParaRPr sz="17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5" name="Google Shape;325;p52"/>
          <p:cNvPicPr preferRelativeResize="0"/>
          <p:nvPr/>
        </p:nvPicPr>
        <p:blipFill rotWithShape="1">
          <a:blip r:embed="rId4">
            <a:alphaModFix/>
          </a:blip>
          <a:srcRect b="51526" l="3477" r="78606" t="35119"/>
          <a:stretch/>
        </p:blipFill>
        <p:spPr>
          <a:xfrm>
            <a:off x="7090325" y="1959950"/>
            <a:ext cx="1228649" cy="68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Function: Update Position</a:t>
            </a:r>
            <a:endParaRPr/>
          </a:p>
        </p:txBody>
      </p:sp>
      <p:cxnSp>
        <p:nvCxnSpPr>
          <p:cNvPr id="331" name="Google Shape;331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2" name="Google Shape;332;p53"/>
          <p:cNvSpPr txBox="1"/>
          <p:nvPr/>
        </p:nvSpPr>
        <p:spPr>
          <a:xfrm>
            <a:off x="1026200" y="1417425"/>
            <a:ext cx="67842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Draw line function for the updated_points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move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divide by two because pygame (0, 0) is the top left corner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SCALE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x position on screen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SCALE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y position on screen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updated_points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[]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point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orbit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point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SCALE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05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SCALE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" sz="10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05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updated_points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append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updated_points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3762676" y="3177750"/>
            <a:ext cx="3406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338" name="Google Shape;338;p5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9" name="Google Shape;339;p54"/>
          <p:cNvSpPr txBox="1"/>
          <p:nvPr>
            <p:ph idx="1" type="subTitle"/>
          </p:nvPr>
        </p:nvSpPr>
        <p:spPr>
          <a:xfrm>
            <a:off x="3762676" y="3720650"/>
            <a:ext cx="35940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Main Simulation Function Usage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And Result Present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40" name="Google Shape;340;p54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6" type="title"/>
          </p:nvPr>
        </p:nvSpPr>
        <p:spPr>
          <a:xfrm>
            <a:off x="438000" y="142567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2567097" y="22705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Planet</a:t>
            </a:r>
            <a:endParaRPr/>
          </a:p>
        </p:txBody>
      </p:sp>
      <p:sp>
        <p:nvSpPr>
          <p:cNvPr id="169" name="Google Shape;169;p37"/>
          <p:cNvSpPr txBox="1"/>
          <p:nvPr>
            <p:ph idx="1" type="subTitle"/>
          </p:nvPr>
        </p:nvSpPr>
        <p:spPr>
          <a:xfrm>
            <a:off x="2522250" y="2803050"/>
            <a:ext cx="2156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Functions, Variables, 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Mathematics</a:t>
            </a:r>
            <a:endParaRPr/>
          </a:p>
        </p:txBody>
      </p:sp>
      <p:sp>
        <p:nvSpPr>
          <p:cNvPr id="170" name="Google Shape;170;p37"/>
          <p:cNvSpPr txBox="1"/>
          <p:nvPr>
            <p:ph idx="2" type="title"/>
          </p:nvPr>
        </p:nvSpPr>
        <p:spPr>
          <a:xfrm>
            <a:off x="4634103" y="22705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Simulations</a:t>
            </a:r>
            <a:endParaRPr/>
          </a:p>
        </p:txBody>
      </p:sp>
      <p:sp>
        <p:nvSpPr>
          <p:cNvPr id="171" name="Google Shape;171;p37"/>
          <p:cNvSpPr txBox="1"/>
          <p:nvPr>
            <p:ph idx="3" type="subTitle"/>
          </p:nvPr>
        </p:nvSpPr>
        <p:spPr>
          <a:xfrm>
            <a:off x="4634103" y="280305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Simulation Function Usage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Result Present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7"/>
          <p:cNvSpPr txBox="1"/>
          <p:nvPr>
            <p:ph idx="4" type="title"/>
          </p:nvPr>
        </p:nvSpPr>
        <p:spPr>
          <a:xfrm>
            <a:off x="437997" y="22705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3" name="Google Shape;173;p37"/>
          <p:cNvSpPr txBox="1"/>
          <p:nvPr>
            <p:ph idx="5" type="subTitle"/>
          </p:nvPr>
        </p:nvSpPr>
        <p:spPr>
          <a:xfrm>
            <a:off x="375900" y="2803050"/>
            <a:ext cx="2307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&amp; </a:t>
            </a:r>
            <a:r>
              <a:rPr lang="en"/>
              <a:t>Goal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Require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7"/>
          <p:cNvSpPr txBox="1"/>
          <p:nvPr>
            <p:ph idx="7" type="title"/>
          </p:nvPr>
        </p:nvSpPr>
        <p:spPr>
          <a:xfrm>
            <a:off x="2567100" y="142567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37"/>
          <p:cNvSpPr txBox="1"/>
          <p:nvPr>
            <p:ph idx="8" type="title"/>
          </p:nvPr>
        </p:nvSpPr>
        <p:spPr>
          <a:xfrm>
            <a:off x="4634100" y="142567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6" name="Google Shape;176;p37"/>
          <p:cNvCxnSpPr/>
          <p:nvPr/>
        </p:nvCxnSpPr>
        <p:spPr>
          <a:xfrm>
            <a:off x="1272900" y="22011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7" name="Google Shape;177;p37"/>
          <p:cNvCxnSpPr/>
          <p:nvPr/>
        </p:nvCxnSpPr>
        <p:spPr>
          <a:xfrm>
            <a:off x="3402000" y="22011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8" name="Google Shape;178;p37"/>
          <p:cNvCxnSpPr/>
          <p:nvPr/>
        </p:nvCxnSpPr>
        <p:spPr>
          <a:xfrm>
            <a:off x="5469000" y="22011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9" name="Google Shape;179;p37"/>
          <p:cNvSpPr txBox="1"/>
          <p:nvPr>
            <p:ph idx="2" type="title"/>
          </p:nvPr>
        </p:nvSpPr>
        <p:spPr>
          <a:xfrm>
            <a:off x="6701103" y="22705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80" name="Google Shape;180;p37"/>
          <p:cNvSpPr txBox="1"/>
          <p:nvPr>
            <p:ph idx="3" type="subTitle"/>
          </p:nvPr>
        </p:nvSpPr>
        <p:spPr>
          <a:xfrm>
            <a:off x="6701103" y="280305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Analysis Based on Simulation</a:t>
            </a:r>
            <a:endParaRPr/>
          </a:p>
        </p:txBody>
      </p:sp>
      <p:sp>
        <p:nvSpPr>
          <p:cNvPr id="181" name="Google Shape;181;p37"/>
          <p:cNvSpPr txBox="1"/>
          <p:nvPr>
            <p:ph idx="8" type="title"/>
          </p:nvPr>
        </p:nvSpPr>
        <p:spPr>
          <a:xfrm>
            <a:off x="6701100" y="142567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82" name="Google Shape;182;p37"/>
          <p:cNvCxnSpPr/>
          <p:nvPr/>
        </p:nvCxnSpPr>
        <p:spPr>
          <a:xfrm>
            <a:off x="7536000" y="22011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Simulation</a:t>
            </a:r>
            <a:r>
              <a:rPr lang="en" sz="2800">
                <a:solidFill>
                  <a:schemeClr val="lt1"/>
                </a:solidFill>
              </a:rPr>
              <a:t> Set up</a:t>
            </a:r>
            <a:endParaRPr/>
          </a:p>
        </p:txBody>
      </p:sp>
      <p:cxnSp>
        <p:nvCxnSpPr>
          <p:cNvPr id="346" name="Google Shape;346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7" name="Google Shape;347;p55"/>
          <p:cNvSpPr txBox="1"/>
          <p:nvPr/>
        </p:nvSpPr>
        <p:spPr>
          <a:xfrm>
            <a:off x="2187150" y="1508525"/>
            <a:ext cx="47697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set pop up screen size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SCREEN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set_mode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2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SysFont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"garamond"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set title of window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set_caption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"Solar System"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clock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time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Clock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Main Loop</a:t>
            </a:r>
            <a:endParaRPr/>
          </a:p>
        </p:txBody>
      </p:sp>
      <p:cxnSp>
        <p:nvCxnSpPr>
          <p:cNvPr id="353" name="Google Shape;353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54" name="Google Shape;354;p56"/>
          <p:cNvSpPr txBox="1"/>
          <p:nvPr/>
        </p:nvSpPr>
        <p:spPr>
          <a:xfrm>
            <a:off x="1956000" y="1594900"/>
            <a:ext cx="52320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2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Reset Screen (</a:t>
            </a:r>
            <a:r>
              <a:rPr lang="en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fill the screen black every frame)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SCREEN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fill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 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Quit loop when </a:t>
            </a:r>
            <a:r>
              <a:rPr lang="en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receive</a:t>
            </a:r>
            <a:r>
              <a:rPr lang="en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 quit signal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QUIT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45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Main Loop</a:t>
            </a:r>
            <a:endParaRPr/>
          </a:p>
        </p:txBody>
      </p:sp>
      <p:cxnSp>
        <p:nvCxnSpPr>
          <p:cNvPr id="360" name="Google Shape;360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61" name="Google Shape;361;p57"/>
          <p:cNvSpPr txBox="1"/>
          <p:nvPr/>
        </p:nvSpPr>
        <p:spPr>
          <a:xfrm>
            <a:off x="824200" y="1581150"/>
            <a:ext cx="8531700" cy="2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.update_pos(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update the position of the planets using the forces of attraction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updated_points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.move()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draw the planets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updated_points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&gt;=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draw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lines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SCREEN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.color,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updated_points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planet_name_text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.name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WHITE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0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SCREEN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blit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planet_name_text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\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planet_name_text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get_width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 /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planet_name_text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get_height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 /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draw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SCREEN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.color, 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.radius)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draw the planet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Main Loop</a:t>
            </a:r>
            <a:endParaRPr/>
          </a:p>
        </p:txBody>
      </p:sp>
      <p:cxnSp>
        <p:nvCxnSpPr>
          <p:cNvPr id="367" name="Google Shape;367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68" name="Google Shape;368;p58"/>
          <p:cNvSpPr txBox="1"/>
          <p:nvPr/>
        </p:nvSpPr>
        <p:spPr>
          <a:xfrm>
            <a:off x="2004000" y="2006825"/>
            <a:ext cx="51360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4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update the display</a:t>
            </a:r>
            <a:endParaRPr sz="14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14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delay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clock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tick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60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4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Set up update delay</a:t>
            </a:r>
            <a:endParaRPr sz="14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Function: Simulation</a:t>
            </a:r>
            <a:endParaRPr/>
          </a:p>
        </p:txBody>
      </p:sp>
      <p:cxnSp>
        <p:nvCxnSpPr>
          <p:cNvPr id="374" name="Google Shape;374;p5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75" name="Google Shape;375;p59"/>
          <p:cNvSpPr txBox="1"/>
          <p:nvPr/>
        </p:nvSpPr>
        <p:spPr>
          <a:xfrm>
            <a:off x="1729275" y="1945775"/>
            <a:ext cx="5136000" cy="20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simulation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planets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=-</a:t>
            </a:r>
            <a:r>
              <a:rPr lang="en" sz="13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delay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2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		...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pygame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quit</a:t>
            </a:r>
            <a:r>
              <a:rPr lang="en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Example of Execution</a:t>
            </a:r>
            <a:endParaRPr/>
          </a:p>
        </p:txBody>
      </p:sp>
      <p:cxnSp>
        <p:nvCxnSpPr>
          <p:cNvPr id="381" name="Google Shape;381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82" name="Google Shape;382;p60"/>
          <p:cNvSpPr txBox="1"/>
          <p:nvPr/>
        </p:nvSpPr>
        <p:spPr>
          <a:xfrm>
            <a:off x="1080625" y="2281550"/>
            <a:ext cx="51360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planets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'Sun'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1.98892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'Mercury'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0.387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GREY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0.330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'Venus'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0.723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WHITE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4.8685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'Earth'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5.972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'Mars'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1.524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6.39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simulation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planets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60"/>
          <p:cNvSpPr txBox="1"/>
          <p:nvPr/>
        </p:nvSpPr>
        <p:spPr>
          <a:xfrm>
            <a:off x="1080625" y="1588163"/>
            <a:ext cx="74817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 dis_to_sun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(astronomical unit),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(self_define </a:t>
            </a:r>
            <a:r>
              <a:rPr lang="en" sz="11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graphic simulation), </a:t>
            </a:r>
            <a:r>
              <a:rPr lang="en" sz="11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presenting_color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(RGB code),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 mass_of_planet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(Kilogram))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1"/>
          <p:cNvSpPr txBox="1"/>
          <p:nvPr>
            <p:ph type="title"/>
          </p:nvPr>
        </p:nvSpPr>
        <p:spPr>
          <a:xfrm>
            <a:off x="3762676" y="3177750"/>
            <a:ext cx="3406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89" name="Google Shape;389;p6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0" name="Google Shape;390;p61"/>
          <p:cNvSpPr txBox="1"/>
          <p:nvPr>
            <p:ph idx="1" type="subTitle"/>
          </p:nvPr>
        </p:nvSpPr>
        <p:spPr>
          <a:xfrm>
            <a:off x="3610750" y="3754300"/>
            <a:ext cx="37848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Further Analysis Based on Simulation</a:t>
            </a:r>
            <a:endParaRPr/>
          </a:p>
        </p:txBody>
      </p:sp>
      <p:cxnSp>
        <p:nvCxnSpPr>
          <p:cNvPr id="391" name="Google Shape;391;p61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Results</a:t>
            </a:r>
            <a:endParaRPr/>
          </a:p>
        </p:txBody>
      </p:sp>
      <p:cxnSp>
        <p:nvCxnSpPr>
          <p:cNvPr id="397" name="Google Shape;397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98" name="Google Shape;398;p62"/>
          <p:cNvSpPr txBox="1"/>
          <p:nvPr/>
        </p:nvSpPr>
        <p:spPr>
          <a:xfrm>
            <a:off x="1026200" y="1602325"/>
            <a:ext cx="51360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planets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'Sun'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1.98892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'Mercury'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0.387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GREY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0.330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'Venus'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0.723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WHITE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4.8685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'Earth'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5.972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'Mars'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1.524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6.39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**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simulation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planets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10000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delay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>
            <p:ph type="title"/>
          </p:nvPr>
        </p:nvSpPr>
        <p:spPr>
          <a:xfrm>
            <a:off x="381425" y="414025"/>
            <a:ext cx="7265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Resulting Path, 3d representation</a:t>
            </a:r>
            <a:endParaRPr/>
          </a:p>
        </p:txBody>
      </p:sp>
      <p:cxnSp>
        <p:nvCxnSpPr>
          <p:cNvPr id="404" name="Google Shape;404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05" name="Google Shape;405;p63"/>
          <p:cNvPicPr preferRelativeResize="0"/>
          <p:nvPr/>
        </p:nvPicPr>
        <p:blipFill rotWithShape="1">
          <a:blip r:embed="rId3">
            <a:alphaModFix/>
          </a:blip>
          <a:srcRect b="0" l="0" r="4906" t="0"/>
          <a:stretch/>
        </p:blipFill>
        <p:spPr>
          <a:xfrm>
            <a:off x="625251" y="1210675"/>
            <a:ext cx="3739849" cy="345227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3"/>
          <p:cNvSpPr txBox="1"/>
          <p:nvPr/>
        </p:nvSpPr>
        <p:spPr>
          <a:xfrm>
            <a:off x="4754325" y="2187650"/>
            <a:ext cx="3640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clear change of the orbital Path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Changes is too small to be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seen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from the 3d graph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381425" y="414025"/>
            <a:ext cx="7265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Resulting Path, 2d representation</a:t>
            </a:r>
            <a:endParaRPr/>
          </a:p>
        </p:txBody>
      </p:sp>
      <p:cxnSp>
        <p:nvCxnSpPr>
          <p:cNvPr id="412" name="Google Shape;412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13" name="Google Shape;4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7825"/>
            <a:ext cx="8839204" cy="266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type="title"/>
          </p:nvPr>
        </p:nvSpPr>
        <p:spPr>
          <a:xfrm>
            <a:off x="3762676" y="3177750"/>
            <a:ext cx="3406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8" name="Google Shape;188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38"/>
          <p:cNvSpPr txBox="1"/>
          <p:nvPr>
            <p:ph idx="1" type="subTitle"/>
          </p:nvPr>
        </p:nvSpPr>
        <p:spPr>
          <a:xfrm>
            <a:off x="3762675" y="3720650"/>
            <a:ext cx="33303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Overview &amp; Goal, Packages Require</a:t>
            </a:r>
            <a:endParaRPr/>
          </a:p>
        </p:txBody>
      </p:sp>
      <p:cxnSp>
        <p:nvCxnSpPr>
          <p:cNvPr id="190" name="Google Shape;190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/>
          <p:nvPr>
            <p:ph type="title"/>
          </p:nvPr>
        </p:nvSpPr>
        <p:spPr>
          <a:xfrm>
            <a:off x="381425" y="414025"/>
            <a:ext cx="7265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Resulting Path, 2d representation</a:t>
            </a:r>
            <a:endParaRPr/>
          </a:p>
        </p:txBody>
      </p:sp>
      <p:cxnSp>
        <p:nvCxnSpPr>
          <p:cNvPr id="419" name="Google Shape;419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20" name="Google Shape;420;p65"/>
          <p:cNvSpPr txBox="1"/>
          <p:nvPr/>
        </p:nvSpPr>
        <p:spPr>
          <a:xfrm>
            <a:off x="5738275" y="2319900"/>
            <a:ext cx="32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 staying at the origin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Continue to Move Away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25" y="1507825"/>
            <a:ext cx="5433475" cy="273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>
            <p:ph type="title"/>
          </p:nvPr>
        </p:nvSpPr>
        <p:spPr>
          <a:xfrm>
            <a:off x="381425" y="414025"/>
            <a:ext cx="7265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Resulting Path, 2d representation</a:t>
            </a:r>
            <a:endParaRPr/>
          </a:p>
        </p:txBody>
      </p:sp>
      <p:cxnSp>
        <p:nvCxnSpPr>
          <p:cNvPr id="427" name="Google Shape;42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28" name="Google Shape;4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13" y="1145675"/>
            <a:ext cx="3497726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288" y="1145675"/>
            <a:ext cx="3447685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813" y="3056200"/>
            <a:ext cx="3497726" cy="16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9513" y="3056200"/>
            <a:ext cx="3447675" cy="170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7"/>
          <p:cNvSpPr txBox="1"/>
          <p:nvPr>
            <p:ph type="title"/>
          </p:nvPr>
        </p:nvSpPr>
        <p:spPr>
          <a:xfrm>
            <a:off x="724850" y="414025"/>
            <a:ext cx="72651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What if?</a:t>
            </a:r>
            <a:endParaRPr/>
          </a:p>
        </p:txBody>
      </p:sp>
      <p:cxnSp>
        <p:nvCxnSpPr>
          <p:cNvPr id="437" name="Google Shape;437;p6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38" name="Google Shape;438;p67"/>
          <p:cNvSpPr txBox="1"/>
          <p:nvPr/>
        </p:nvSpPr>
        <p:spPr>
          <a:xfrm>
            <a:off x="724850" y="1146450"/>
            <a:ext cx="41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Decrease the mass of sun by 10^2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9" name="Google Shape;4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75" y="1621199"/>
            <a:ext cx="3411449" cy="16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450" y="1618450"/>
            <a:ext cx="3411450" cy="168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975" y="3379725"/>
            <a:ext cx="3411449" cy="166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7"/>
          <p:cNvPicPr preferRelativeResize="0"/>
          <p:nvPr/>
        </p:nvPicPr>
        <p:blipFill rotWithShape="1">
          <a:blip r:embed="rId6">
            <a:alphaModFix/>
          </a:blip>
          <a:srcRect b="0" l="823" r="0" t="0"/>
          <a:stretch/>
        </p:blipFill>
        <p:spPr>
          <a:xfrm>
            <a:off x="4502450" y="3379725"/>
            <a:ext cx="3411450" cy="167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>
            <p:ph type="title"/>
          </p:nvPr>
        </p:nvSpPr>
        <p:spPr>
          <a:xfrm>
            <a:off x="724850" y="414025"/>
            <a:ext cx="72651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What if?</a:t>
            </a:r>
            <a:endParaRPr/>
          </a:p>
        </p:txBody>
      </p:sp>
      <p:cxnSp>
        <p:nvCxnSpPr>
          <p:cNvPr id="448" name="Google Shape;448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49" name="Google Shape;449;p68"/>
          <p:cNvSpPr txBox="1"/>
          <p:nvPr/>
        </p:nvSpPr>
        <p:spPr>
          <a:xfrm>
            <a:off x="724850" y="1146450"/>
            <a:ext cx="41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The mass of the Sun = Earth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849" y="1577562"/>
            <a:ext cx="3705776" cy="3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76" y="1951713"/>
            <a:ext cx="4562476" cy="26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/>
          <p:nvPr>
            <p:ph type="title"/>
          </p:nvPr>
        </p:nvSpPr>
        <p:spPr>
          <a:xfrm>
            <a:off x="724850" y="414025"/>
            <a:ext cx="72651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What if?</a:t>
            </a:r>
            <a:endParaRPr/>
          </a:p>
        </p:txBody>
      </p:sp>
      <p:cxnSp>
        <p:nvCxnSpPr>
          <p:cNvPr id="457" name="Google Shape;457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58" name="Google Shape;458;p69"/>
          <p:cNvSpPr txBox="1"/>
          <p:nvPr/>
        </p:nvSpPr>
        <p:spPr>
          <a:xfrm>
            <a:off x="724850" y="1146450"/>
            <a:ext cx="41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The mass of the Sun = 1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9" name="Google Shape;4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9950"/>
            <a:ext cx="4691051" cy="265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750" y="1266625"/>
            <a:ext cx="3939850" cy="3636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/>
          <p:nvPr>
            <p:ph type="title"/>
          </p:nvPr>
        </p:nvSpPr>
        <p:spPr>
          <a:xfrm>
            <a:off x="724850" y="414025"/>
            <a:ext cx="72651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What if?</a:t>
            </a:r>
            <a:endParaRPr/>
          </a:p>
        </p:txBody>
      </p:sp>
      <p:cxnSp>
        <p:nvCxnSpPr>
          <p:cNvPr id="466" name="Google Shape;466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67" name="Google Shape;467;p70"/>
          <p:cNvSpPr txBox="1"/>
          <p:nvPr/>
        </p:nvSpPr>
        <p:spPr>
          <a:xfrm>
            <a:off x="724850" y="1146450"/>
            <a:ext cx="41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The mass of the Sun is * 100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8" name="Google Shape;46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675" y="2279600"/>
            <a:ext cx="4113525" cy="201478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0"/>
          <p:cNvSpPr txBox="1"/>
          <p:nvPr/>
        </p:nvSpPr>
        <p:spPr>
          <a:xfrm>
            <a:off x="1673175" y="1879400"/>
            <a:ext cx="14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Original mass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88" y="2279600"/>
            <a:ext cx="4113526" cy="201795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0"/>
          <p:cNvSpPr txBox="1"/>
          <p:nvPr/>
        </p:nvSpPr>
        <p:spPr>
          <a:xfrm>
            <a:off x="5900725" y="1879400"/>
            <a:ext cx="14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* 100 mass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1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5337175" y="795550"/>
            <a:ext cx="32700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&amp; Goal</a:t>
            </a:r>
            <a:endParaRPr/>
          </a:p>
        </p:txBody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5145500" y="1500725"/>
            <a:ext cx="3605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Simulation and Analysis of Solar System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Visualization</a:t>
            </a:r>
            <a:endParaRPr/>
          </a:p>
        </p:txBody>
      </p:sp>
      <p:cxnSp>
        <p:nvCxnSpPr>
          <p:cNvPr id="197" name="Google Shape;197;p39"/>
          <p:cNvCxnSpPr/>
          <p:nvPr/>
        </p:nvCxnSpPr>
        <p:spPr>
          <a:xfrm flipH="1">
            <a:off x="4859700" y="974802"/>
            <a:ext cx="10800" cy="3357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8" name="Google Shape;198;p39"/>
          <p:cNvPicPr preferRelativeResize="0"/>
          <p:nvPr/>
        </p:nvPicPr>
        <p:blipFill rotWithShape="1">
          <a:blip r:embed="rId3">
            <a:alphaModFix/>
          </a:blip>
          <a:srcRect b="4212" l="8724" r="38748" t="4212"/>
          <a:stretch/>
        </p:blipFill>
        <p:spPr>
          <a:xfrm>
            <a:off x="-565500" y="0"/>
            <a:ext cx="4792500" cy="51435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Requirement</a:t>
            </a:r>
            <a:endParaRPr/>
          </a:p>
        </p:txBody>
      </p:sp>
      <p:cxnSp>
        <p:nvCxnSpPr>
          <p:cNvPr id="204" name="Google Shape;204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5" name="Google Shape;205;p4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Pygame</a:t>
            </a:r>
            <a:endParaRPr/>
          </a:p>
        </p:txBody>
      </p:sp>
      <p:sp>
        <p:nvSpPr>
          <p:cNvPr id="206" name="Google Shape;206;p4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207" name="Google Shape;207;p4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</a:t>
            </a:r>
            <a:endParaRPr/>
          </a:p>
        </p:txBody>
      </p:sp>
      <p:sp>
        <p:nvSpPr>
          <p:cNvPr id="208" name="Google Shape;208;p4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 Analysis</a:t>
            </a:r>
            <a:endParaRPr/>
          </a:p>
        </p:txBody>
      </p:sp>
      <p:sp>
        <p:nvSpPr>
          <p:cNvPr id="209" name="Google Shape;209;p4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210" name="Google Shape;210;p4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Calculation</a:t>
            </a:r>
            <a:endParaRPr/>
          </a:p>
        </p:txBody>
      </p:sp>
      <p:cxnSp>
        <p:nvCxnSpPr>
          <p:cNvPr id="211" name="Google Shape;211;p40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12" name="Google Shape;212;p40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13" name="Google Shape;213;p40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4" name="Google Shape;214;p40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0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0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109" y="1955250"/>
            <a:ext cx="513667" cy="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064" y="1977238"/>
            <a:ext cx="423876" cy="50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0"/>
          <p:cNvPicPr preferRelativeResize="0"/>
          <p:nvPr/>
        </p:nvPicPr>
        <p:blipFill rotWithShape="1">
          <a:blip r:embed="rId5">
            <a:alphaModFix/>
          </a:blip>
          <a:srcRect b="21278" l="12117" r="13127" t="0"/>
          <a:stretch/>
        </p:blipFill>
        <p:spPr>
          <a:xfrm>
            <a:off x="6805225" y="1980488"/>
            <a:ext cx="513676" cy="49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762676" y="3177750"/>
            <a:ext cx="3406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Planet</a:t>
            </a:r>
            <a:endParaRPr/>
          </a:p>
        </p:txBody>
      </p:sp>
      <p:sp>
        <p:nvSpPr>
          <p:cNvPr id="225" name="Google Shape;225;p4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Functions, Variables, and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Related Mathematics</a:t>
            </a:r>
            <a:endParaRPr/>
          </a:p>
        </p:txBody>
      </p:sp>
      <p:cxnSp>
        <p:nvCxnSpPr>
          <p:cNvPr id="227" name="Google Shape;227;p41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Variables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33" name="Google Shape;233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4" name="Google Shape;234;p42"/>
          <p:cNvSpPr txBox="1"/>
          <p:nvPr/>
        </p:nvSpPr>
        <p:spPr>
          <a:xfrm>
            <a:off x="963300" y="1108500"/>
            <a:ext cx="7217400" cy="4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distance from earth to sun</a:t>
            </a:r>
            <a:endParaRPr sz="14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AU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149.6e6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14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gravitational constant</a:t>
            </a:r>
            <a:endParaRPr sz="14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6.67428e-11</a:t>
            </a:r>
            <a:endParaRPr sz="145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small value to scale down the solar system</a:t>
            </a:r>
            <a:endParaRPr sz="14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to fit it on the screen</a:t>
            </a:r>
            <a:endParaRPr sz="145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SCALE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endParaRPr sz="14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1 day</a:t>
            </a:r>
            <a:endParaRPr sz="14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TIMESTEP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60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60</a:t>
            </a:r>
            <a:r>
              <a:rPr lang="en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sz="145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mass of sun</a:t>
            </a:r>
            <a:endParaRPr sz="14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MASS_OF_SUN 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= 1.98892 </a:t>
            </a: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lang="en" sz="14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** </a:t>
            </a:r>
            <a:r>
              <a:rPr lang="en" sz="14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endParaRPr sz="14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Constructor</a:t>
            </a:r>
            <a:endParaRPr/>
          </a:p>
        </p:txBody>
      </p:sp>
      <p:cxnSp>
        <p:nvCxnSpPr>
          <p:cNvPr id="240" name="Google Shape;240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1" name="Google Shape;241;p43"/>
          <p:cNvSpPr txBox="1"/>
          <p:nvPr/>
        </p:nvSpPr>
        <p:spPr>
          <a:xfrm>
            <a:off x="756375" y="1265200"/>
            <a:ext cx="79179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dis_to_sun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-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dis_to_sun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AU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x position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y position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radius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color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mass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sun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dis_to_sun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          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If dis_to_sun = 0, it would be the sun of the system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dis_to_sun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dis_to_sun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AU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distance from planet to sun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sun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MASS_OF_SUN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orbit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[]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x_speed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x speed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y speed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y_speed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sun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sqrt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 Planet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.MASS_OF_SUN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/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dis_to_sun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    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Constructor</a:t>
            </a:r>
            <a:endParaRPr/>
          </a:p>
        </p:txBody>
      </p:sp>
      <p:cxnSp>
        <p:nvCxnSpPr>
          <p:cNvPr id="247" name="Google Shape;247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8" name="Google Shape;248;p44"/>
          <p:cNvSpPr txBox="1"/>
          <p:nvPr/>
        </p:nvSpPr>
        <p:spPr>
          <a:xfrm>
            <a:off x="261000" y="1659550"/>
            <a:ext cx="8622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y_speed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sun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2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sqrt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 Planet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.MASS_OF_SUN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/ 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dis_to_sun</a:t>
            </a:r>
            <a:r>
              <a:rPr lang="en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9" name="Google Shape;249;p44"/>
          <p:cNvPicPr preferRelativeResize="0"/>
          <p:nvPr/>
        </p:nvPicPr>
        <p:blipFill rotWithShape="1">
          <a:blip r:embed="rId3">
            <a:alphaModFix/>
          </a:blip>
          <a:srcRect b="0" l="19573" r="28943" t="0"/>
          <a:stretch/>
        </p:blipFill>
        <p:spPr>
          <a:xfrm>
            <a:off x="1235076" y="3042775"/>
            <a:ext cx="2637224" cy="12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4"/>
          <p:cNvSpPr txBox="1"/>
          <p:nvPr/>
        </p:nvSpPr>
        <p:spPr>
          <a:xfrm>
            <a:off x="4169425" y="3042775"/>
            <a:ext cx="38532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18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8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8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18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Planet</a:t>
            </a:r>
            <a:r>
              <a:rPr lang="en" sz="18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MASS_OF_SUN</a:t>
            </a:r>
            <a:endParaRPr sz="18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8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dis_to_sun</a:t>
            </a:r>
            <a:endParaRPr sz="18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44"/>
          <p:cNvSpPr txBox="1"/>
          <p:nvPr/>
        </p:nvSpPr>
        <p:spPr>
          <a:xfrm>
            <a:off x="2022450" y="2260250"/>
            <a:ext cx="509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Orbital Speed Equation - Circular Orbit</a:t>
            </a:r>
            <a:endParaRPr sz="17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